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ebp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8" r:id="rId3"/>
    <p:sldId id="260" r:id="rId4"/>
    <p:sldId id="261" r:id="rId5"/>
    <p:sldId id="300" r:id="rId6"/>
    <p:sldId id="267" r:id="rId7"/>
    <p:sldId id="322" r:id="rId8"/>
    <p:sldId id="295" r:id="rId9"/>
    <p:sldId id="262" r:id="rId10"/>
    <p:sldId id="316" r:id="rId11"/>
    <p:sldId id="296" r:id="rId12"/>
    <p:sldId id="263" r:id="rId13"/>
    <p:sldId id="297" r:id="rId14"/>
    <p:sldId id="307" r:id="rId15"/>
    <p:sldId id="308" r:id="rId16"/>
    <p:sldId id="309" r:id="rId17"/>
    <p:sldId id="298" r:id="rId18"/>
    <p:sldId id="318" r:id="rId19"/>
    <p:sldId id="264" r:id="rId20"/>
    <p:sldId id="317" r:id="rId21"/>
    <p:sldId id="319" r:id="rId22"/>
    <p:sldId id="299" r:id="rId23"/>
    <p:sldId id="265" r:id="rId24"/>
    <p:sldId id="301" r:id="rId25"/>
    <p:sldId id="268" r:id="rId26"/>
    <p:sldId id="302" r:id="rId27"/>
    <p:sldId id="311" r:id="rId28"/>
    <p:sldId id="312" r:id="rId29"/>
    <p:sldId id="313" r:id="rId30"/>
    <p:sldId id="310" r:id="rId31"/>
    <p:sldId id="269" r:id="rId32"/>
    <p:sldId id="303" r:id="rId33"/>
    <p:sldId id="304" r:id="rId34"/>
    <p:sldId id="305" r:id="rId35"/>
    <p:sldId id="306" r:id="rId36"/>
    <p:sldId id="320" r:id="rId37"/>
    <p:sldId id="315" r:id="rId38"/>
    <p:sldId id="321" r:id="rId39"/>
    <p:sldId id="314" r:id="rId40"/>
  </p:sldIdLst>
  <p:sldSz cx="9144000" cy="5143500" type="screen16x9"/>
  <p:notesSz cx="6858000" cy="9144000"/>
  <p:embeddedFontLst>
    <p:embeddedFont>
      <p:font typeface="Encode Sans" panose="020B0604020202020204" charset="0"/>
      <p:regular r:id="rId43"/>
      <p:bold r:id="rId44"/>
    </p:embeddedFont>
    <p:embeddedFont>
      <p:font typeface="Bebas Neue" panose="020B0604020202020204" charset="0"/>
      <p:regular r:id="rId45"/>
    </p:embeddedFont>
    <p:embeddedFont>
      <p:font typeface="PT Sans" panose="020B0604020202020204" charset="0"/>
      <p:regular r:id="rId46"/>
      <p:bold r:id="rId47"/>
      <p:italic r:id="rId48"/>
      <p:boldItalic r:id="rId49"/>
    </p:embeddedFont>
    <p:embeddedFont>
      <p:font typeface="Doppio One" panose="020B0604020202020204" charset="0"/>
      <p:regular r:id="rId50"/>
    </p:embeddedFont>
    <p:embeddedFont>
      <p:font typeface="Encode Sans Condensed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022BE-9F57-4C78-89F7-B7C0540CF5A3}">
  <a:tblStyle styleId="{94F022BE-9F57-4C78-89F7-B7C0540CF5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0ED112-E021-4083-B69E-4CD7495DC8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95" autoAdjust="0"/>
  </p:normalViewPr>
  <p:slideViewPr>
    <p:cSldViewPr snapToGrid="0">
      <p:cViewPr varScale="1">
        <p:scale>
          <a:sx n="146" d="100"/>
          <a:sy n="146" d="100"/>
        </p:scale>
        <p:origin x="594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53271-07A9-4C99-8A81-8EBBC826DC6D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DD83B-F8DD-4FCB-9EBE-D7E8FD72D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0056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412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376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58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43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9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42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134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09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670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999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11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a5d1115b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a5d1115b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88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064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326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720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701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092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395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17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2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71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4284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0651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3944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75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9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714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2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3955" t="33705" r="57710" b="5922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 flipH="1">
            <a:off x="4475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15950" y="873075"/>
            <a:ext cx="5088600" cy="11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715952" y="2159125"/>
            <a:ext cx="50886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10800000" flipH="1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 rot="10800000">
            <a:off x="4475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990019" y="1710160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2"/>
          </p:nvPr>
        </p:nvSpPr>
        <p:spPr>
          <a:xfrm>
            <a:off x="361096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3"/>
          </p:nvPr>
        </p:nvSpPr>
        <p:spPr>
          <a:xfrm>
            <a:off x="990019" y="3440452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"/>
          </p:nvPr>
        </p:nvSpPr>
        <p:spPr>
          <a:xfrm>
            <a:off x="361096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5"/>
          </p:nvPr>
        </p:nvSpPr>
        <p:spPr>
          <a:xfrm>
            <a:off x="630811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6"/>
          </p:nvPr>
        </p:nvSpPr>
        <p:spPr>
          <a:xfrm>
            <a:off x="630811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7"/>
          </p:nvPr>
        </p:nvSpPr>
        <p:spPr>
          <a:xfrm>
            <a:off x="990019" y="1336275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8"/>
          </p:nvPr>
        </p:nvSpPr>
        <p:spPr>
          <a:xfrm>
            <a:off x="361096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9"/>
          </p:nvPr>
        </p:nvSpPr>
        <p:spPr>
          <a:xfrm>
            <a:off x="630811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3"/>
          </p:nvPr>
        </p:nvSpPr>
        <p:spPr>
          <a:xfrm>
            <a:off x="990019" y="3063349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4"/>
          </p:nvPr>
        </p:nvSpPr>
        <p:spPr>
          <a:xfrm>
            <a:off x="361096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5"/>
          </p:nvPr>
        </p:nvSpPr>
        <p:spPr>
          <a:xfrm>
            <a:off x="630811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l="3953" r="60529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 amt="28000"/>
          </a:blip>
          <a:srcRect l="3954" r="60452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ducJean/ProjetDMX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eBvLfIN6/projetdmx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466994" y="342064"/>
            <a:ext cx="6196800" cy="15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DMX</a:t>
            </a:r>
            <a:br>
              <a:rPr lang="en" b="1" dirty="0"/>
            </a:br>
            <a:r>
              <a:rPr lang="en" b="1" dirty="0">
                <a:solidFill>
                  <a:schemeClr val="accent2"/>
                </a:solidFill>
              </a:rPr>
              <a:t>Projet BTS</a:t>
            </a:r>
            <a:endParaRPr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3" b="17587"/>
          <a:stretch/>
        </p:blipFill>
        <p:spPr>
          <a:xfrm>
            <a:off x="2479419" y="2260381"/>
            <a:ext cx="4171950" cy="24422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</a:t>
            </a:r>
            <a:r>
              <a:rPr lang="en" dirty="0" smtClean="0"/>
              <a:t>case personnel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</a:t>
            </a:r>
            <a:r>
              <a:rPr lang="en" dirty="0" smtClean="0">
                <a:latin typeface="+mj-lt"/>
              </a:rPr>
              <a:t>Case personnel, je détailles mes fonctionnalités.</a:t>
            </a:r>
            <a:endParaRPr dirty="0">
              <a:latin typeface="+mj-lt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27" y="618066"/>
            <a:ext cx="4457433" cy="39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Scénario de cas d’utilisations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BC1B6D7E-8140-B321-46B0-AE4F5EA0FA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6198" b="26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67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Configurer sa “Light Board”</a:t>
            </a:r>
            <a:endParaRPr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63012"/>
            <a:ext cx="3443996" cy="437662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56" y="3931921"/>
            <a:ext cx="2969422" cy="807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Activer une scène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" y="373380"/>
            <a:ext cx="4046777" cy="43662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44" y="4033758"/>
            <a:ext cx="2371763" cy="7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séquence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82F6086-9C4C-A883-F98F-BD4B077E4A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8099" b="3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65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Configurer sa « Light </a:t>
            </a:r>
            <a:r>
              <a:rPr lang="fr-FR" sz="2000" b="0" dirty="0" err="1"/>
              <a:t>Board</a:t>
            </a:r>
            <a:r>
              <a:rPr lang="fr-FR" sz="2000" b="0" dirty="0"/>
              <a:t>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BF747C-B31B-DB4B-448A-062AF697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28" y="1685499"/>
            <a:ext cx="5199681" cy="22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Activer la scène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952ADC-E9CE-F9C0-F180-BFAD88C2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951" y="1617023"/>
            <a:ext cx="5341697" cy="23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</a:t>
            </a:r>
            <a:r>
              <a:rPr lang="fr-FR" dirty="0" smtClean="0"/>
              <a:t>de classe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6703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149588" y="135871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</a:t>
            </a:r>
            <a:r>
              <a:rPr lang="en" dirty="0" smtClean="0"/>
              <a:t>de classe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" t="6550" r="227" b="-122"/>
          <a:stretch/>
        </p:blipFill>
        <p:spPr>
          <a:xfrm>
            <a:off x="2974541" y="220535"/>
            <a:ext cx="5339968" cy="467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</a:t>
            </a:r>
            <a:r>
              <a:rPr lang="en" dirty="0" smtClean="0"/>
              <a:t>de classe personnel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1"/>
          <a:stretch/>
        </p:blipFill>
        <p:spPr>
          <a:xfrm>
            <a:off x="3270117" y="951267"/>
            <a:ext cx="4883146" cy="3314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27033" y="5564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611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54651" y="947918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Présentation du projet</a:t>
            </a:r>
            <a:endParaRPr sz="1400"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1987615" y="934839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synoptique</a:t>
            </a:r>
          </a:p>
        </p:txBody>
      </p:sp>
      <p:sp>
        <p:nvSpPr>
          <p:cNvPr id="17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870964" y="59043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  <p:sp>
        <p:nvSpPr>
          <p:cNvPr id="2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7333918" y="607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sp>
        <p:nvSpPr>
          <p:cNvPr id="32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821645" y="948747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Scénario de cas d’utilisations</a:t>
            </a:r>
            <a:endParaRPr sz="1400" dirty="0"/>
          </a:p>
        </p:txBody>
      </p:sp>
      <p:sp>
        <p:nvSpPr>
          <p:cNvPr id="33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2040420" y="2032219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de classe</a:t>
            </a:r>
            <a:endParaRPr sz="1400" dirty="0"/>
          </a:p>
        </p:txBody>
      </p:sp>
      <p:sp>
        <p:nvSpPr>
          <p:cNvPr id="34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2493840" y="170830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06</a:t>
            </a:r>
            <a:endParaRPr sz="2400" dirty="0"/>
          </a:p>
        </p:txBody>
      </p:sp>
      <p:sp>
        <p:nvSpPr>
          <p:cNvPr id="35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211683" y="140564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07</a:t>
            </a:r>
            <a:endParaRPr sz="2400" dirty="0"/>
          </a:p>
        </p:txBody>
      </p:sp>
      <p:sp>
        <p:nvSpPr>
          <p:cNvPr id="36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5326345" y="2030429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de déploiement</a:t>
            </a:r>
            <a:endParaRPr sz="1400" dirty="0"/>
          </a:p>
        </p:txBody>
      </p:sp>
      <p:sp>
        <p:nvSpPr>
          <p:cNvPr id="37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5358691" y="951790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Use Case</a:t>
            </a:r>
          </a:p>
        </p:txBody>
      </p:sp>
      <p:sp>
        <p:nvSpPr>
          <p:cNvPr id="3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866111" y="17078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08</a:t>
            </a:r>
            <a:endParaRPr sz="2400" dirty="0"/>
          </a:p>
        </p:txBody>
      </p:sp>
      <p:sp>
        <p:nvSpPr>
          <p:cNvPr id="3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169985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05</a:t>
            </a:r>
            <a:endParaRPr sz="2400" dirty="0"/>
          </a:p>
        </p:txBody>
      </p:sp>
      <p:sp>
        <p:nvSpPr>
          <p:cNvPr id="40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936377" y="2032219"/>
            <a:ext cx="1656564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Modèle Conceptuel des Données</a:t>
            </a:r>
            <a:endParaRPr sz="1400" dirty="0"/>
          </a:p>
        </p:txBody>
      </p:sp>
      <p:sp>
        <p:nvSpPr>
          <p:cNvPr id="41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513741" y="2040348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de séquence</a:t>
            </a:r>
            <a:endParaRPr sz="1400" dirty="0"/>
          </a:p>
        </p:txBody>
      </p:sp>
      <p:sp>
        <p:nvSpPr>
          <p:cNvPr id="4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18590" y="29345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10</a:t>
            </a:r>
            <a:endParaRPr sz="2400" dirty="0"/>
          </a:p>
        </p:txBody>
      </p:sp>
      <p:sp>
        <p:nvSpPr>
          <p:cNvPr id="4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1987615" y="3283955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CRA</a:t>
            </a:r>
            <a:endParaRPr sz="1400" dirty="0"/>
          </a:p>
        </p:txBody>
      </p:sp>
      <p:sp>
        <p:nvSpPr>
          <p:cNvPr id="21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2552693" y="29345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11</a:t>
            </a:r>
            <a:endParaRPr sz="2400" dirty="0"/>
          </a:p>
        </p:txBody>
      </p:sp>
      <p:sp>
        <p:nvSpPr>
          <p:cNvPr id="23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3646326" y="3084072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GANTT</a:t>
            </a:r>
            <a:endParaRPr sz="1400" dirty="0"/>
          </a:p>
        </p:txBody>
      </p:sp>
      <p:sp>
        <p:nvSpPr>
          <p:cNvPr id="2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4211683" y="274318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12</a:t>
            </a:r>
            <a:endParaRPr sz="2400" dirty="0"/>
          </a:p>
        </p:txBody>
      </p:sp>
      <p:sp>
        <p:nvSpPr>
          <p:cNvPr id="30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5326345" y="3297175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GITHUB</a:t>
            </a:r>
            <a:endParaRPr sz="1400" dirty="0"/>
          </a:p>
        </p:txBody>
      </p:sp>
      <p:sp>
        <p:nvSpPr>
          <p:cNvPr id="2" name="Google Shape;188;p31">
            <a:extLst>
              <a:ext uri="{FF2B5EF4-FFF2-40B4-BE49-F238E27FC236}">
                <a16:creationId xmlns:a16="http://schemas.microsoft.com/office/drawing/2014/main" id="{1EE455DA-87D3-77FF-0CEF-E1F804EA9888}"/>
              </a:ext>
            </a:extLst>
          </p:cNvPr>
          <p:cNvSpPr txBox="1">
            <a:spLocks/>
          </p:cNvSpPr>
          <p:nvPr/>
        </p:nvSpPr>
        <p:spPr>
          <a:xfrm>
            <a:off x="7337430" y="1707842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accent2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en" sz="2400" dirty="0"/>
              <a:t>09</a:t>
            </a:r>
          </a:p>
        </p:txBody>
      </p:sp>
      <p:sp>
        <p:nvSpPr>
          <p:cNvPr id="3" name="Google Shape;194;p31">
            <a:extLst>
              <a:ext uri="{FF2B5EF4-FFF2-40B4-BE49-F238E27FC236}">
                <a16:creationId xmlns:a16="http://schemas.microsoft.com/office/drawing/2014/main" id="{33C128AA-0F09-4A09-51D0-D0361AC243BF}"/>
              </a:ext>
            </a:extLst>
          </p:cNvPr>
          <p:cNvSpPr txBox="1">
            <a:spLocks/>
          </p:cNvSpPr>
          <p:nvPr/>
        </p:nvSpPr>
        <p:spPr>
          <a:xfrm>
            <a:off x="443624" y="3283956"/>
            <a:ext cx="1877426" cy="5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400" dirty="0"/>
              <a:t>Cahier de recette</a:t>
            </a:r>
          </a:p>
        </p:txBody>
      </p:sp>
      <p:sp>
        <p:nvSpPr>
          <p:cNvPr id="2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2493840" y="607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02</a:t>
            </a:r>
            <a:endParaRPr sz="2400" dirty="0"/>
          </a:p>
        </p:txBody>
      </p:sp>
      <p:sp>
        <p:nvSpPr>
          <p:cNvPr id="43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3699410" y="1742675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d’exigence</a:t>
            </a:r>
            <a:endParaRPr sz="1400" dirty="0"/>
          </a:p>
        </p:txBody>
      </p:sp>
      <p:sp>
        <p:nvSpPr>
          <p:cNvPr id="46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5898260" y="295970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13</a:t>
            </a:r>
            <a:endParaRPr sz="2400" dirty="0"/>
          </a:p>
        </p:txBody>
      </p:sp>
      <p:sp>
        <p:nvSpPr>
          <p:cNvPr id="47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7397309" y="294914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14</a:t>
            </a:r>
            <a:endParaRPr sz="2400" dirty="0"/>
          </a:p>
        </p:txBody>
      </p:sp>
      <p:sp>
        <p:nvSpPr>
          <p:cNvPr id="48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217689" y="378316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15</a:t>
            </a:r>
            <a:endParaRPr sz="2400" dirty="0"/>
          </a:p>
        </p:txBody>
      </p:sp>
      <p:sp>
        <p:nvSpPr>
          <p:cNvPr id="51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3685839" y="4120634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Modules de test</a:t>
            </a:r>
            <a:endParaRPr sz="1400" dirty="0"/>
          </a:p>
        </p:txBody>
      </p:sp>
      <p:sp>
        <p:nvSpPr>
          <p:cNvPr id="52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6841958" y="3297255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Trello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d’exigence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259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d’exigence</a:t>
            </a:r>
            <a:endParaRPr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29" b="66351"/>
          <a:stretch/>
        </p:blipFill>
        <p:spPr>
          <a:xfrm>
            <a:off x="3195683" y="695546"/>
            <a:ext cx="2361397" cy="375453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r="75923" b="34826"/>
          <a:stretch/>
        </p:blipFill>
        <p:spPr>
          <a:xfrm>
            <a:off x="6159864" y="1276667"/>
            <a:ext cx="2237376" cy="3173413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569976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589788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7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déploiement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7146" b="27145"/>
          <a:stretch/>
        </p:blipFill>
        <p:spPr>
          <a:xfrm>
            <a:off x="0" y="2967301"/>
            <a:ext cx="9144003" cy="217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8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475" r="1475"/>
          <a:stretch/>
        </p:blipFill>
        <p:spPr>
          <a:xfrm>
            <a:off x="5715000" y="-2250"/>
            <a:ext cx="3429002" cy="514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1199" r="740" b="1478"/>
          <a:stretch/>
        </p:blipFill>
        <p:spPr>
          <a:xfrm>
            <a:off x="437606" y="352698"/>
            <a:ext cx="4918165" cy="4415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Modèle Conceptuel de Données </a:t>
            </a:r>
            <a:endParaRPr sz="3600"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09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17793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Conceptuel de Données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65" y="1548472"/>
            <a:ext cx="6416469" cy="2863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Cahier de Recette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37285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4609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Configuration de la « Light </a:t>
            </a:r>
            <a:r>
              <a:rPr lang="fr-FR" dirty="0" err="1"/>
              <a:t>Board</a:t>
            </a:r>
            <a:r>
              <a:rPr lang="fr-FR" dirty="0"/>
              <a:t> »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282" y="1154331"/>
            <a:ext cx="4888095" cy="338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7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498" y="1123387"/>
            <a:ext cx="6257245" cy="277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4609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Activer la scène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37" y="1158512"/>
            <a:ext cx="57245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0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projet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06"/>
          <a:stretch/>
        </p:blipFill>
        <p:spPr>
          <a:xfrm>
            <a:off x="0" y="2716980"/>
            <a:ext cx="9144000" cy="2426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CRA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35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53" y="687161"/>
            <a:ext cx="6382641" cy="3886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GANTT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44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1832E873-2891-552A-F051-678F8EA682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686418"/>
              </p:ext>
            </p:extLst>
          </p:nvPr>
        </p:nvGraphicFramePr>
        <p:xfrm>
          <a:off x="4019550" y="2214349"/>
          <a:ext cx="1104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Objet d’environnement du Gestionnaire de liaisons" showAsIcon="1" r:id="rId4" imgW="1104914" imgH="514350" progId="Package">
                  <p:embed/>
                </p:oleObj>
              </mc:Choice>
              <mc:Fallback>
                <p:oleObj name="Objet d’environnement du Gestionnaire de liaisons" showAsIcon="1" r:id="rId4" imgW="110491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9550" y="2214349"/>
                        <a:ext cx="11049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GITHUB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13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48667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07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TRELLO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14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4949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hlinkClick r:id="rId3"/>
              </a:rPr>
              <a:t>Trello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891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MODULES DE TEST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15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7489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Démonstration des modules de test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37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4"/>
          </p:nvPr>
        </p:nvSpPr>
        <p:spPr>
          <a:xfrm>
            <a:off x="5122819" y="217455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but</a:t>
            </a:r>
            <a:endParaRPr dirty="0"/>
          </a:p>
        </p:txBody>
      </p:sp>
      <p:sp>
        <p:nvSpPr>
          <p:cNvPr id="220" name="Google Shape;220;p34"/>
          <p:cNvSpPr txBox="1">
            <a:spLocks noGrp="1"/>
          </p:cNvSpPr>
          <p:nvPr>
            <p:ph type="subTitle" idx="1"/>
          </p:nvPr>
        </p:nvSpPr>
        <p:spPr>
          <a:xfrm>
            <a:off x="5308494" y="2435034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Permettre à un créateur de contenu de pouvoir modifier rapidement les couleurs de son décors </a:t>
            </a:r>
          </a:p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Modification des jeux de lumière sur un bus professionnel DMX</a:t>
            </a:r>
            <a:endParaRPr dirty="0">
              <a:latin typeface="+mj-lt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2"/>
          </p:nvPr>
        </p:nvSpPr>
        <p:spPr>
          <a:xfrm>
            <a:off x="1073006" y="2981948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r>
              <a:rPr lang="fr-FR" dirty="0"/>
              <a:t>- Modifier à distance la couleur des lumières avec un bus DMX 512</a:t>
            </a:r>
            <a:endParaRPr dirty="0">
              <a:latin typeface="+mj-lt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3"/>
          </p:nvPr>
        </p:nvSpPr>
        <p:spPr>
          <a:xfrm>
            <a:off x="887331" y="255301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L’objectif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8" r="305"/>
          <a:stretch/>
        </p:blipFill>
        <p:spPr>
          <a:xfrm>
            <a:off x="901954" y="1828366"/>
            <a:ext cx="2490977" cy="8765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9" b="933"/>
          <a:stretch/>
        </p:blipFill>
        <p:spPr>
          <a:xfrm>
            <a:off x="5122819" y="1371057"/>
            <a:ext cx="2505600" cy="966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synoptique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1" r="1171" b="55855"/>
          <a:stretch/>
        </p:blipFill>
        <p:spPr>
          <a:xfrm>
            <a:off x="-1" y="3535006"/>
            <a:ext cx="9144001" cy="16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fr-FR" dirty="0"/>
              <a:t>i</a:t>
            </a:r>
            <a:r>
              <a:rPr lang="en" dirty="0"/>
              <a:t>agramme synoptique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03" y="953091"/>
            <a:ext cx="4597597" cy="3328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fr-FR" dirty="0"/>
              <a:t>i</a:t>
            </a:r>
            <a:r>
              <a:rPr lang="en" dirty="0"/>
              <a:t>agramme </a:t>
            </a:r>
            <a:r>
              <a:rPr lang="en" dirty="0" smtClean="0"/>
              <a:t>synoptique personnel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8" t="-11810" r="-71" b="11810"/>
          <a:stretch/>
        </p:blipFill>
        <p:spPr>
          <a:xfrm>
            <a:off x="736735" y="414754"/>
            <a:ext cx="4604657" cy="41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4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Use Case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76ADFBD7-9C9F-EFAA-CF59-6DF62B8B8D1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4297" b="14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Case, je me charge de pouvoir configurer sa “light board” et de pouvoir activer une scène.</a:t>
            </a:r>
            <a:endParaRPr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98" y="381000"/>
            <a:ext cx="4162064" cy="4383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6879</TotalTime>
  <Words>263</Words>
  <Application>Microsoft Office PowerPoint</Application>
  <PresentationFormat>Affichage à l'écran (16:9)</PresentationFormat>
  <Paragraphs>91</Paragraphs>
  <Slides>39</Slides>
  <Notes>39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7" baseType="lpstr">
      <vt:lpstr>Arial</vt:lpstr>
      <vt:lpstr>Encode Sans</vt:lpstr>
      <vt:lpstr>Bebas Neue</vt:lpstr>
      <vt:lpstr>PT Sans</vt:lpstr>
      <vt:lpstr>Doppio One</vt:lpstr>
      <vt:lpstr>Encode Sans Condensed</vt:lpstr>
      <vt:lpstr>Computer Networking Project Proposal by Slidesgo</vt:lpstr>
      <vt:lpstr>Objet d’environnement du Gestionnaire de liaisons</vt:lpstr>
      <vt:lpstr>DMX Projet BTS</vt:lpstr>
      <vt:lpstr>Sommaire</vt:lpstr>
      <vt:lpstr>Présentation du projet</vt:lpstr>
      <vt:lpstr>Présentation</vt:lpstr>
      <vt:lpstr>Diagramme synoptique</vt:lpstr>
      <vt:lpstr>Diagramme synoptique</vt:lpstr>
      <vt:lpstr>Diagramme synoptique personnel</vt:lpstr>
      <vt:lpstr>Présentation du Use Case</vt:lpstr>
      <vt:lpstr>Use case</vt:lpstr>
      <vt:lpstr>Use case personnel</vt:lpstr>
      <vt:lpstr>Scénario de cas d’utilisations</vt:lpstr>
      <vt:lpstr>Configurer sa “Light Board”</vt:lpstr>
      <vt:lpstr>Activer une scène</vt:lpstr>
      <vt:lpstr>Diagramme de séquence</vt:lpstr>
      <vt:lpstr>Diagramme de sécance</vt:lpstr>
      <vt:lpstr>Diagramme de sécance</vt:lpstr>
      <vt:lpstr>Diagramme de classe</vt:lpstr>
      <vt:lpstr>Diagramme de classe</vt:lpstr>
      <vt:lpstr>Diagramme de classe personnel</vt:lpstr>
      <vt:lpstr>Diagramme d’exigence</vt:lpstr>
      <vt:lpstr>Diagramme d’exigence</vt:lpstr>
      <vt:lpstr>Diagramme de déploiement</vt:lpstr>
      <vt:lpstr>Présentation PowerPoint</vt:lpstr>
      <vt:lpstr>Modèle Conceptuel de Données </vt:lpstr>
      <vt:lpstr>Modèle Conceptuel de Données</vt:lpstr>
      <vt:lpstr>Cahier de Recette</vt:lpstr>
      <vt:lpstr>Configuration de la « Light Board »</vt:lpstr>
      <vt:lpstr>Présentation PowerPoint</vt:lpstr>
      <vt:lpstr>Activer la scène</vt:lpstr>
      <vt:lpstr>CRA</vt:lpstr>
      <vt:lpstr>Présentation PowerPoint</vt:lpstr>
      <vt:lpstr>GANTT</vt:lpstr>
      <vt:lpstr>Présentation PowerPoint</vt:lpstr>
      <vt:lpstr>GITHUB</vt:lpstr>
      <vt:lpstr>GITHUB</vt:lpstr>
      <vt:lpstr>TRELLO</vt:lpstr>
      <vt:lpstr>Trello</vt:lpstr>
      <vt:lpstr>MODULES DE TEST</vt:lpstr>
      <vt:lpstr>Démonstration des modules de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 Project Proposal </dc:title>
  <cp:lastModifiedBy>Jean Leduc</cp:lastModifiedBy>
  <cp:revision>165</cp:revision>
  <dcterms:modified xsi:type="dcterms:W3CDTF">2024-06-06T07:40:15Z</dcterms:modified>
</cp:coreProperties>
</file>